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91" r:id="rId5"/>
    <p:sldId id="355" r:id="rId6"/>
    <p:sldId id="359" r:id="rId7"/>
    <p:sldId id="363" r:id="rId8"/>
    <p:sldId id="370" r:id="rId9"/>
    <p:sldId id="360" r:id="rId10"/>
    <p:sldId id="357" r:id="rId11"/>
    <p:sldId id="358" r:id="rId12"/>
    <p:sldId id="356" r:id="rId13"/>
    <p:sldId id="362" r:id="rId14"/>
    <p:sldId id="361" r:id="rId15"/>
    <p:sldId id="336" r:id="rId16"/>
    <p:sldId id="342" r:id="rId17"/>
    <p:sldId id="368" r:id="rId18"/>
    <p:sldId id="366" r:id="rId19"/>
    <p:sldId id="341" r:id="rId20"/>
    <p:sldId id="369" r:id="rId21"/>
    <p:sldId id="33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7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75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we willen? Gewoon lekker eten en drinken,</a:t>
            </a:r>
            <a:r>
              <a:rPr lang="nl-NL" baseline="0" dirty="0"/>
              <a:t> een fijn dak boven je hoofd, spullen om te gebruiken en middelen om ons te vervoeren.</a:t>
            </a:r>
          </a:p>
          <a:p>
            <a:r>
              <a:rPr lang="nl-NL" baseline="0" dirty="0"/>
              <a:t>Altijd en overal internet en af en toe op vakantie….. Gewoon, een fijn leven!</a:t>
            </a:r>
          </a:p>
          <a:p>
            <a:r>
              <a:rPr lang="nl-NL" baseline="0" dirty="0"/>
              <a:t>Wat we daarvoor doen? Productie: industrie, bouw , landbouw, veeteelt transport en dienstverlening nuttig om te voorzien in onze behoefte. Vaak niet in </a:t>
            </a:r>
            <a:r>
              <a:rPr lang="nl-NL" baseline="0" dirty="0" err="1"/>
              <a:t>nederland</a:t>
            </a:r>
            <a:r>
              <a:rPr lang="nl-NL" baseline="0" dirty="0"/>
              <a:t> maar ver daar buiten, buiten ons zicht.</a:t>
            </a:r>
          </a:p>
          <a:p>
            <a:r>
              <a:rPr lang="nl-NL" baseline="0" dirty="0"/>
              <a:t>Gevolgen voor de planeet? Tot zover alles ok! Buiten zicht dus niet in beeld</a:t>
            </a:r>
          </a:p>
          <a:p>
            <a:r>
              <a:rPr lang="nl-NL" dirty="0"/>
              <a:t>Dit is de verborgen impact! De schadelijke </a:t>
            </a:r>
            <a:r>
              <a:rPr lang="nl-NL" dirty="0" err="1"/>
              <a:t>milieu-effecten</a:t>
            </a:r>
            <a:r>
              <a:rPr lang="nl-NL" dirty="0"/>
              <a:t> die buiten beeld blijven om te voorzien in onze behoefte</a:t>
            </a:r>
          </a:p>
          <a:p>
            <a:r>
              <a:rPr lang="nl-NL" dirty="0"/>
              <a:t>Het punt</a:t>
            </a:r>
            <a:r>
              <a:rPr lang="nl-NL" baseline="0" dirty="0"/>
              <a:t> is dat de gevolgen voor de planeet  </a:t>
            </a:r>
            <a:r>
              <a:rPr lang="nl-NL" dirty="0"/>
              <a:t>gevolgen hebben voor</a:t>
            </a:r>
            <a:r>
              <a:rPr lang="nl-NL" baseline="0" dirty="0"/>
              <a:t> de mens… </a:t>
            </a:r>
          </a:p>
          <a:p>
            <a:r>
              <a:rPr lang="nl-NL" baseline="0" dirty="0"/>
              <a:t>Slang die in eigen staart bijt…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73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y97rBdSYbkg?feature=oembed" TargetMode="External"/><Relationship Id="rId1" Type="http://schemas.openxmlformats.org/officeDocument/2006/relationships/video" Target="https://www.youtube.com/embed/RRPP73QM_4k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-473964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145C775D-C30E-3A88-4276-D4BB47E219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‘Mijn leefomgeving’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7749BDCF-290A-BA87-FBC8-0337F5FE3819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Financieel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Marketing en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/>
                <a:cs typeface="Arial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Samenwerken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1D1F2B2F-F89C-B70C-1615-DC372D1DA5A2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Verborgen impact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Keten van impact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13">
            <a:extLst>
              <a:ext uri="{FF2B5EF4-FFF2-40B4-BE49-F238E27FC236}">
                <a16:creationId xmlns:a16="http://schemas.microsoft.com/office/drawing/2014/main" id="{CE2B511D-DCC4-570F-DFBF-B5A3CF91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2026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13BB6894-F3EB-951F-02A6-AED0610DF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AF1E48-5107-406B-A33C-D1C30D51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11D6ADF2-EC91-08D8-A387-F73CC22473B2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Plan van aanpak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D92DE96-115D-A794-FCF7-5288682CAF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844F6-9453-4E89-0A45-C2F7BCE5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66" y="232643"/>
            <a:ext cx="8860565" cy="648072"/>
          </a:xfrm>
        </p:spPr>
        <p:txBody>
          <a:bodyPr/>
          <a:lstStyle/>
          <a:p>
            <a:br>
              <a:rPr lang="nl-NL" sz="44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</a:br>
            <a:r>
              <a:rPr lang="nl-NL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Wat halen wij uit ons ecosysteem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05056D-3607-49F4-4E02-7A703A7FC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652" y="1695946"/>
            <a:ext cx="8846773" cy="4929411"/>
          </a:xfrm>
        </p:spPr>
        <p:txBody>
          <a:bodyPr>
            <a:normAutofit/>
          </a:bodyPr>
          <a:lstStyle/>
          <a:p>
            <a:r>
              <a:rPr lang="nl-NL" dirty="0"/>
              <a:t>Energie </a:t>
            </a:r>
          </a:p>
          <a:p>
            <a:r>
              <a:rPr lang="nl-NL" dirty="0"/>
              <a:t>Grondstoffen </a:t>
            </a:r>
          </a:p>
          <a:p>
            <a:r>
              <a:rPr lang="nl-NL" dirty="0"/>
              <a:t>Voedsel, vezels (hout, katoen) en water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Gebruik heeft negatief bijeffect op het ecosysteem. </a:t>
            </a:r>
            <a:r>
              <a:rPr lang="nl-NL" b="1" dirty="0"/>
              <a:t>IMPACT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Impact niet direct zichtbaar maar geleidelijk, bv ontbossing leidt tot droogte ergens anders en uitstoot broeikasgassen pas jaren later merkbaar.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84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AFABB-BC2B-A4A7-F16B-FD9A0E4F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accent3">
                    <a:lumMod val="75000"/>
                  </a:schemeClr>
                </a:solidFill>
                <a:latin typeface="American Typewriter" panose="02090604020004020304" pitchFamily="18" charset="77"/>
              </a:rPr>
              <a:t>IMPACT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0F975-07BE-5355-1715-85B80E20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anchor="ctr">
            <a:normAutofit/>
          </a:bodyPr>
          <a:lstStyle/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media 3" descr="Slow Motion: throwing a Rock In Water, big ripples">
            <a:hlinkClick r:id="" action="ppaction://media"/>
            <a:extLst>
              <a:ext uri="{FF2B5EF4-FFF2-40B4-BE49-F238E27FC236}">
                <a16:creationId xmlns:a16="http://schemas.microsoft.com/office/drawing/2014/main" id="{072B4A95-F169-7E89-0869-EDE4685C91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1180" y="2983067"/>
            <a:ext cx="4974336" cy="2810499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media 4" descr="Domino Chain Reaction (geometric growth in action)">
            <a:hlinkClick r:id="" action="ppaction://media"/>
            <a:extLst>
              <a:ext uri="{FF2B5EF4-FFF2-40B4-BE49-F238E27FC236}">
                <a16:creationId xmlns:a16="http://schemas.microsoft.com/office/drawing/2014/main" id="{BD652EEE-B40B-7840-CF83-2A27D78F0AE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576484" y="2983067"/>
            <a:ext cx="4974336" cy="28104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2EF4C9F-7C02-3CD0-D6A2-05D47EAEF8C5}"/>
              </a:ext>
            </a:extLst>
          </p:cNvPr>
          <p:cNvSpPr txBox="1"/>
          <p:nvPr/>
        </p:nvSpPr>
        <p:spPr>
          <a:xfrm>
            <a:off x="5571826" y="2071727"/>
            <a:ext cx="6415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2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32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nl-NL" sz="3600" dirty="0"/>
              <a:t>Wat is verborgen impact?</a:t>
            </a:r>
          </a:p>
        </p:txBody>
      </p:sp>
      <p:pic>
        <p:nvPicPr>
          <p:cNvPr id="1026" name="Picture 2" descr="Beste verzameling van grappige foto's: lachende meisje kind ijsje tafel  duif grappige foto kind likt aan nep ijsje grappige foto kind in slaap  gevallen op de tafel grappige foto lachende meisje met">
            <a:extLst>
              <a:ext uri="{FF2B5EF4-FFF2-40B4-BE49-F238E27FC236}">
                <a16:creationId xmlns:a16="http://schemas.microsoft.com/office/drawing/2014/main" id="{D01FEDD7-1093-C8AE-1A7C-DD0A715C9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r="20124" b="-1"/>
          <a:stretch/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g - WikiWoordenboek">
            <a:extLst>
              <a:ext uri="{FF2B5EF4-FFF2-40B4-BE49-F238E27FC236}">
                <a16:creationId xmlns:a16="http://schemas.microsoft.com/office/drawing/2014/main" id="{6474BEFC-01DC-C935-8902-D8A8142A5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" b="-1"/>
          <a:stretch/>
        </p:blipFill>
        <p:spPr bwMode="auto"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7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69F4D3D-B55A-25E0-7BB6-792A8106AA04}"/>
              </a:ext>
            </a:extLst>
          </p:cNvPr>
          <p:cNvSpPr/>
          <p:nvPr/>
        </p:nvSpPr>
        <p:spPr>
          <a:xfrm>
            <a:off x="5254037" y="4196281"/>
            <a:ext cx="51251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3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20/80</a:t>
            </a:r>
            <a:endParaRPr lang="nl-NL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0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 importeren impact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99" y="-15622"/>
            <a:ext cx="12221299" cy="6873622"/>
          </a:xfrm>
        </p:spPr>
      </p:pic>
      <p:sp>
        <p:nvSpPr>
          <p:cNvPr id="5" name="Tekstvak 4"/>
          <p:cNvSpPr txBox="1"/>
          <p:nvPr/>
        </p:nvSpPr>
        <p:spPr>
          <a:xfrm>
            <a:off x="7772400" y="805786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Segoe Print" panose="02000600000000000000" pitchFamily="2" charset="0"/>
              </a:rPr>
              <a:t>Wij importeren impact</a:t>
            </a:r>
          </a:p>
        </p:txBody>
      </p:sp>
    </p:spTree>
    <p:extLst>
      <p:ext uri="{BB962C8B-B14F-4D97-AF65-F5344CB8AC3E}">
        <p14:creationId xmlns:p14="http://schemas.microsoft.com/office/powerpoint/2010/main" val="36339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9DC72-734A-8679-0482-9BC0DA56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9E3D6F-7E53-BD38-72CE-5BAC6CDBB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kijken wat er gebeurt als we een product gebruiken en welk invloed dit heeft op het klimaat. (De 20%) </a:t>
            </a:r>
          </a:p>
          <a:p>
            <a:r>
              <a:rPr lang="nl-NL" dirty="0"/>
              <a:t>We kijken niet wat er nodig is voor het product en welke invloed het heeft op het hele ecosysteem: de Aarde. (De 80%)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60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AED5A40-24E4-3978-587F-F55947452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5249"/>
            <a:ext cx="10905066" cy="43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950" y="-120930"/>
            <a:ext cx="12408539" cy="697893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656" y="667936"/>
            <a:ext cx="8860565" cy="648072"/>
          </a:xfrm>
        </p:spPr>
        <p:txBody>
          <a:bodyPr/>
          <a:lstStyle/>
          <a:p>
            <a:r>
              <a:rPr lang="nl-NL" dirty="0"/>
              <a:t>Indeling in drie soorten landschap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0" y="374904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6B3D4"/>
                </a:solidFill>
              </a:rPr>
              <a:t>12 rijkste landen</a:t>
            </a:r>
          </a:p>
          <a:p>
            <a:r>
              <a:rPr lang="nl-NL" sz="2400" dirty="0">
                <a:solidFill>
                  <a:srgbClr val="009CB5"/>
                </a:solidFill>
              </a:rPr>
              <a:t>7 grootste productielanden</a:t>
            </a:r>
          </a:p>
          <a:p>
            <a:r>
              <a:rPr lang="nl-NL" sz="2400" dirty="0">
                <a:solidFill>
                  <a:srgbClr val="C1E6EE"/>
                </a:solidFill>
              </a:rPr>
              <a:t>Rest</a:t>
            </a:r>
          </a:p>
          <a:p>
            <a:r>
              <a:rPr lang="nl-NL" sz="2400" dirty="0">
                <a:solidFill>
                  <a:srgbClr val="BFBFBF"/>
                </a:solidFill>
              </a:rPr>
              <a:t>Geen data</a:t>
            </a:r>
          </a:p>
        </p:txBody>
      </p:sp>
    </p:spTree>
    <p:extLst>
      <p:ext uri="{BB962C8B-B14F-4D97-AF65-F5344CB8AC3E}">
        <p14:creationId xmlns:p14="http://schemas.microsoft.com/office/powerpoint/2010/main" val="218357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021BD-2B9B-4BB8-967D-65AA9FA2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wilt wat…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E6ABE2-6AE8-A216-3798-042950A5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We willen</a:t>
            </a:r>
            <a:r>
              <a:rPr lang="nl-NL" dirty="0"/>
              <a:t> vervoer, eten, spullen, een fijn huis, op vakantie…….</a:t>
            </a:r>
          </a:p>
          <a:p>
            <a:r>
              <a:rPr lang="nl-NL" b="1" dirty="0"/>
              <a:t>Wat we daarvoor </a:t>
            </a:r>
            <a:r>
              <a:rPr lang="nl-NL" dirty="0"/>
              <a:t>doen is landbouw, industrie, transport en bouwen</a:t>
            </a:r>
          </a:p>
          <a:p>
            <a:r>
              <a:rPr lang="nl-NL" b="1" dirty="0"/>
              <a:t>Dat heeft gevolgen voor de planeet</a:t>
            </a:r>
            <a:r>
              <a:rPr lang="nl-NL" dirty="0"/>
              <a:t>. Schade aan het milieu, het klimaat en de natuur</a:t>
            </a:r>
          </a:p>
          <a:p>
            <a:r>
              <a:rPr lang="nl-NL" b="1" dirty="0"/>
              <a:t>Dat heeft weer gevolgen voor onszelf</a:t>
            </a:r>
            <a:r>
              <a:rPr lang="nl-NL" dirty="0"/>
              <a:t>. Een minder leefbare aarde, grote tekorten en conflicten</a:t>
            </a:r>
          </a:p>
        </p:txBody>
      </p:sp>
    </p:spTree>
    <p:extLst>
      <p:ext uri="{BB962C8B-B14F-4D97-AF65-F5344CB8AC3E}">
        <p14:creationId xmlns:p14="http://schemas.microsoft.com/office/powerpoint/2010/main" val="260872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6645424" cy="648072"/>
          </a:xfrm>
        </p:spPr>
        <p:txBody>
          <a:bodyPr/>
          <a:lstStyle/>
          <a:p>
            <a:r>
              <a:rPr lang="nl-NL" sz="3200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8860" y="563166"/>
            <a:ext cx="8363272" cy="4929411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Wat is verborgen impact?</a:t>
            </a:r>
          </a:p>
          <a:p>
            <a:r>
              <a:rPr lang="nl-NL" dirty="0"/>
              <a:t>Welke dingen gebruiken we uit ons ecosysteem?</a:t>
            </a:r>
          </a:p>
          <a:p>
            <a:r>
              <a:rPr lang="nl-NL" dirty="0"/>
              <a:t>Kan je een voorbeeld geven van een keten van impact?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0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F112F-9CEF-54E3-F144-2ED84A29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Waarom?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A31D30-474A-4937-D9CC-B0ABD22769E2}"/>
              </a:ext>
            </a:extLst>
          </p:cNvPr>
          <p:cNvSpPr txBox="1"/>
          <p:nvPr/>
        </p:nvSpPr>
        <p:spPr>
          <a:xfrm>
            <a:off x="2280062" y="2446317"/>
            <a:ext cx="657893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600" dirty="0"/>
              <a:t> -Verhalencafé en presentatie </a:t>
            </a:r>
          </a:p>
          <a:p>
            <a:r>
              <a:rPr lang="nl-NL" sz="3600" dirty="0"/>
              <a:t> -Andere leerarrangementen </a:t>
            </a:r>
          </a:p>
          <a:p>
            <a:r>
              <a:rPr lang="nl-NL" sz="3600" dirty="0"/>
              <a:t> -Duurzaamheid in hele opleiding</a:t>
            </a:r>
          </a:p>
        </p:txBody>
      </p:sp>
    </p:spTree>
    <p:extLst>
      <p:ext uri="{BB962C8B-B14F-4D97-AF65-F5344CB8AC3E}">
        <p14:creationId xmlns:p14="http://schemas.microsoft.com/office/powerpoint/2010/main" val="221319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F8594-79E6-4685-FB2F-E2C31146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Hoe de lessen eruit gaan zien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CE2A5DF-DDF7-844F-DCBE-27AA372E6B77}"/>
              </a:ext>
            </a:extLst>
          </p:cNvPr>
          <p:cNvSpPr txBox="1"/>
          <p:nvPr/>
        </p:nvSpPr>
        <p:spPr>
          <a:xfrm>
            <a:off x="2057400" y="2028825"/>
            <a:ext cx="7529513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/>
              <a:t>Les 1: Verborgen impact</a:t>
            </a:r>
          </a:p>
          <a:p>
            <a:r>
              <a:rPr lang="nl-NL" sz="3200" dirty="0"/>
              <a:t>Les 2: Soorten impact</a:t>
            </a:r>
          </a:p>
          <a:p>
            <a:r>
              <a:rPr lang="nl-NL" sz="3200" dirty="0"/>
              <a:t>Les 3: Spullen</a:t>
            </a:r>
          </a:p>
          <a:p>
            <a:r>
              <a:rPr lang="nl-NL" sz="3200" dirty="0"/>
              <a:t>Les 4: Vervoer</a:t>
            </a:r>
          </a:p>
          <a:p>
            <a:r>
              <a:rPr lang="nl-NL" sz="3200" dirty="0"/>
              <a:t>Les 5: Voedsel en landbouw </a:t>
            </a:r>
          </a:p>
          <a:p>
            <a:r>
              <a:rPr lang="nl-NL" sz="3200" dirty="0"/>
              <a:t>Les 6: Huis en energie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909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6F210-667D-99DF-57D0-E1FA9C94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0700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</a:rPr>
              <a:t>Vandaag </a:t>
            </a:r>
            <a:br>
              <a:rPr lang="nl-NL" dirty="0"/>
            </a:b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A2104C0-ED66-C5CB-96CC-D054013424BA}"/>
              </a:ext>
            </a:extLst>
          </p:cNvPr>
          <p:cNvSpPr txBox="1"/>
          <p:nvPr/>
        </p:nvSpPr>
        <p:spPr>
          <a:xfrm>
            <a:off x="1123950" y="1871662"/>
            <a:ext cx="9944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Doel: </a:t>
            </a:r>
          </a:p>
          <a:p>
            <a:r>
              <a:rPr lang="nl-NL" sz="3200" dirty="0">
                <a:solidFill>
                  <a:schemeClr val="accent2"/>
                </a:solidFill>
              </a:rPr>
              <a:t>-Wat is verborgen impact</a:t>
            </a:r>
          </a:p>
          <a:p>
            <a:r>
              <a:rPr lang="nl-NL" sz="3200" dirty="0">
                <a:solidFill>
                  <a:schemeClr val="accent2"/>
                </a:solidFill>
              </a:rPr>
              <a:t>-Wat is een (</a:t>
            </a:r>
            <a:r>
              <a:rPr lang="nl-NL" sz="3200" dirty="0" err="1">
                <a:solidFill>
                  <a:schemeClr val="accent2"/>
                </a:solidFill>
              </a:rPr>
              <a:t>eco</a:t>
            </a:r>
            <a:r>
              <a:rPr lang="nl-NL" sz="3200" dirty="0">
                <a:solidFill>
                  <a:schemeClr val="accent2"/>
                </a:solidFill>
              </a:rPr>
              <a:t>)systeem</a:t>
            </a:r>
          </a:p>
          <a:p>
            <a:r>
              <a:rPr lang="nl-NL" sz="3200" dirty="0">
                <a:solidFill>
                  <a:schemeClr val="accent2"/>
                </a:solidFill>
              </a:rPr>
              <a:t>-Wat is een keten van impact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4018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78773-80A4-5975-98D5-4177B256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13" y="332656"/>
            <a:ext cx="8860565" cy="648072"/>
          </a:xfrm>
        </p:spPr>
        <p:txBody>
          <a:bodyPr/>
          <a:lstStyle/>
          <a:p>
            <a:r>
              <a:rPr lang="nl-NL" sz="4000" dirty="0">
                <a:latin typeface="+mn-lt"/>
              </a:rPr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F95D3D-8221-003E-86FD-9CD2DAC3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424" y="1196753"/>
            <a:ext cx="8846773" cy="4929411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Uit welke onderdelen bestaat je product?</a:t>
            </a:r>
          </a:p>
          <a:p>
            <a:r>
              <a:rPr lang="nl-NL" dirty="0">
                <a:latin typeface="+mn-lt"/>
              </a:rPr>
              <a:t>Waar worden de verschillende onderdelen gemaakt?</a:t>
            </a:r>
          </a:p>
          <a:p>
            <a:r>
              <a:rPr lang="nl-NL" dirty="0">
                <a:latin typeface="+mn-lt"/>
              </a:rPr>
              <a:t>Uit welke materialen bestaan de verschillende onderdelen?</a:t>
            </a:r>
          </a:p>
          <a:p>
            <a:r>
              <a:rPr lang="nl-NL" dirty="0">
                <a:latin typeface="+mn-lt"/>
              </a:rPr>
              <a:t>Hoe worden de verschillende materialen gemaakt?</a:t>
            </a:r>
          </a:p>
          <a:p>
            <a:r>
              <a:rPr lang="nl-NL" dirty="0">
                <a:latin typeface="+mn-lt"/>
              </a:rPr>
              <a:t>Waar worden de verschillende materialen gemaakt?</a:t>
            </a:r>
          </a:p>
          <a:p>
            <a:r>
              <a:rPr lang="nl-NL" dirty="0">
                <a:latin typeface="+mn-lt"/>
              </a:rPr>
              <a:t>Waar komen de grondstoffen vandaan?</a:t>
            </a:r>
          </a:p>
        </p:txBody>
      </p:sp>
    </p:spTree>
    <p:extLst>
      <p:ext uri="{BB962C8B-B14F-4D97-AF65-F5344CB8AC3E}">
        <p14:creationId xmlns:p14="http://schemas.microsoft.com/office/powerpoint/2010/main" val="420774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01C25-2FBA-3063-8E0E-9E8359FC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>
                <a:solidFill>
                  <a:schemeClr val="accent5"/>
                </a:solidFill>
                <a:latin typeface="+mn-lt"/>
              </a:rPr>
              <a:t>Zoek even op voor mij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2B77-ED69-8EA7-A5B1-9BB3B07B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+mn-lt"/>
              </a:rPr>
              <a:t>Wat is een systeem?</a:t>
            </a:r>
          </a:p>
          <a:p>
            <a:r>
              <a:rPr lang="nl-NL" sz="3600" dirty="0">
                <a:solidFill>
                  <a:schemeClr val="accent2"/>
                </a:solidFill>
                <a:latin typeface="+mn-lt"/>
              </a:rPr>
              <a:t>Wat is </a:t>
            </a:r>
            <a:r>
              <a:rPr lang="nl-NL" sz="3600" dirty="0" err="1">
                <a:solidFill>
                  <a:schemeClr val="accent2"/>
                </a:solidFill>
                <a:latin typeface="+mn-lt"/>
              </a:rPr>
              <a:t>eco</a:t>
            </a:r>
            <a:r>
              <a:rPr lang="nl-NL" sz="3600" dirty="0">
                <a:solidFill>
                  <a:schemeClr val="accent2"/>
                </a:solidFill>
                <a:latin typeface="+mn-lt"/>
              </a:rPr>
              <a:t>? </a:t>
            </a:r>
          </a:p>
          <a:p>
            <a:r>
              <a:rPr lang="nl-NL" sz="3600" dirty="0">
                <a:solidFill>
                  <a:schemeClr val="accent2"/>
                </a:solidFill>
                <a:latin typeface="+mn-lt"/>
              </a:rPr>
              <a:t>Wat is biodiversiteit</a:t>
            </a: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pPr marL="0" indent="0">
              <a:buNone/>
            </a:pPr>
            <a:endParaRPr lang="nl-NL" sz="4000" dirty="0">
              <a:solidFill>
                <a:schemeClr val="accent5"/>
              </a:solidFill>
              <a:latin typeface="+mn-lt"/>
            </a:endParaRPr>
          </a:p>
          <a:p>
            <a:pPr marL="0" indent="0">
              <a:buNone/>
            </a:pP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7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cosystem restoration China - John D. Liu - YouTube">
            <a:extLst>
              <a:ext uri="{FF2B5EF4-FFF2-40B4-BE49-F238E27FC236}">
                <a16:creationId xmlns:a16="http://schemas.microsoft.com/office/drawing/2014/main" id="{69735A21-9BE9-5003-2CA3-04A63FEAFE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7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C8C9A-7DC8-4528-8BC3-97F1F794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CE43C-19F6-F605-2D0B-0ABA574B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Learning to Communicate the Lessons of the Loess Plateau - Regeneration  International">
            <a:extLst>
              <a:ext uri="{FF2B5EF4-FFF2-40B4-BE49-F238E27FC236}">
                <a16:creationId xmlns:a16="http://schemas.microsoft.com/office/drawing/2014/main" id="{0B07D382-8064-AFE2-6053-1F5561B2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4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0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Kunnen we groen terugtoveren in een woestijn? - Duurzame Student">
            <a:extLst>
              <a:ext uri="{FF2B5EF4-FFF2-40B4-BE49-F238E27FC236}">
                <a16:creationId xmlns:a16="http://schemas.microsoft.com/office/drawing/2014/main" id="{09674F1F-34C2-E77E-2901-CF3AF187B0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unnen we groen terugtoveren in een woestijn? - Duurzame Student">
            <a:extLst>
              <a:ext uri="{FF2B5EF4-FFF2-40B4-BE49-F238E27FC236}">
                <a16:creationId xmlns:a16="http://schemas.microsoft.com/office/drawing/2014/main" id="{CF3A89EA-05C9-E134-4D73-E23925EBE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20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5119E1-9179-4A4D-B4B1-0E7254F16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557</Words>
  <Application>Microsoft Office PowerPoint</Application>
  <PresentationFormat>Breedbeeld</PresentationFormat>
  <Paragraphs>98</Paragraphs>
  <Slides>18</Slides>
  <Notes>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American Typewriter</vt:lpstr>
      <vt:lpstr>Arial</vt:lpstr>
      <vt:lpstr>Baskerville</vt:lpstr>
      <vt:lpstr>Calibri</vt:lpstr>
      <vt:lpstr>Calibri Light</vt:lpstr>
      <vt:lpstr>Segoe Print</vt:lpstr>
      <vt:lpstr>Wingdings</vt:lpstr>
      <vt:lpstr>Kantoorthema</vt:lpstr>
      <vt:lpstr>PowerPoint-presentatie</vt:lpstr>
      <vt:lpstr>Waarom? </vt:lpstr>
      <vt:lpstr>Hoe de lessen eruit gaan zien</vt:lpstr>
      <vt:lpstr>Vandaag  </vt:lpstr>
      <vt:lpstr>Opdracht </vt:lpstr>
      <vt:lpstr>Zoek even op voor mij </vt:lpstr>
      <vt:lpstr>PowerPoint-presentatie</vt:lpstr>
      <vt:lpstr>PowerPoint-presentatie</vt:lpstr>
      <vt:lpstr>PowerPoint-presentatie</vt:lpstr>
      <vt:lpstr> Wat halen wij uit ons ecosysteem </vt:lpstr>
      <vt:lpstr>IMPACT …</vt:lpstr>
      <vt:lpstr>Wat is verborgen impact?</vt:lpstr>
      <vt:lpstr>Wij importeren impact</vt:lpstr>
      <vt:lpstr>PowerPoint-presentatie</vt:lpstr>
      <vt:lpstr>PowerPoint-presentatie</vt:lpstr>
      <vt:lpstr>Indeling in drie soorten landschap</vt:lpstr>
      <vt:lpstr>Je wilt wat… </vt:lpstr>
      <vt:lpstr>Samenvatten en Evalueren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19</cp:revision>
  <dcterms:created xsi:type="dcterms:W3CDTF">2021-07-07T07:37:45Z</dcterms:created>
  <dcterms:modified xsi:type="dcterms:W3CDTF">2023-09-11T10:18:29Z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